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5143500" type="screen16x9"/>
  <p:notesSz cx="6858000" cy="9144000"/>
  <p:embeddedFontLst>
    <p:embeddedFont>
      <p:font typeface="Amatic SC" panose="020B0604020202020204" charset="-79"/>
      <p:regular r:id="rId34"/>
      <p:bold r:id="rId35"/>
    </p:embeddedFont>
    <p:embeddedFont>
      <p:font typeface="Microsoft JhengHei" panose="020B0604030504040204" pitchFamily="34" charset="-120"/>
      <p:regular r:id="rId36"/>
      <p:bold r:id="rId37"/>
    </p:embeddedFont>
    <p:embeddedFont>
      <p:font typeface="Source Code Pro" panose="020B0604020202020204" charset="0"/>
      <p:regular r:id="rId38"/>
      <p:bold r:id="rId39"/>
      <p:italic r:id="rId40"/>
      <p:boldItalic r:id="rId41"/>
    </p:embeddedFont>
    <p:embeddedFont>
      <p:font typeface="DFKai-SB" panose="03000509000000000000" pitchFamily="65" charset="-12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1E47D9-6D1D-4651-99E9-01BB58D17689}">
  <a:tblStyle styleId="{0B1E47D9-6D1D-4651-99E9-01BB58D176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14F6EB-3E97-4A93-8460-9E8D72C683A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840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052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9a412f40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f9a412f40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570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9a412f40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f9a412f40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510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e05b7bd4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ce05b7bd4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666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f9a412f40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f9a412f40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25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9a412f40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f9a412f40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207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6469003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26469003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529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f9a412f40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f9a412f40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348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9a412f40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f9a412f40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860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e05b7c8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e05b7c8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83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9a412f40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f9a412f40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70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e05b7bd4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e05b7bd4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334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9a412f40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9a412f40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321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edc48c9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0edc48c9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588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edc48c9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0edc48c9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829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0edc48c9a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0edc48c9a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688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edc48c9a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0edc48c9a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50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0edc48c9a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0edc48c9a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297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0edc48c9a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0edc48c9a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765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0edc48c9a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0edc48c9a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7698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0edc48c9a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0edc48c9a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972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0edc48c9a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0edc48c9a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34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e05b7bd4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e05b7bd4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16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0edc48c9a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0edc48c9a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031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0ee372227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0ee372227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12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e05b7bd4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e05b7bd4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85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e05b7bd4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e05b7bd4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91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e05b7bd4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e05b7bd4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13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e05b7bd4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e05b7bd4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040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e05b7bd4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e05b7bd4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332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e05b7bd4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e05b7bd4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26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nM5RtUtUgMkoeVGZPdF0vJR1HV-wFN9z4NW3itV6KNi5mFA/viewfor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中三級家長講座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「高中生涯規劃」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二零二四年四月二十日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/>
              <a:t>高中科目理念</a:t>
            </a:r>
            <a:r>
              <a:rPr lang="zh-TW"/>
              <a:t>：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D9D2E9"/>
                </a:solidFill>
              </a:rPr>
              <a:t>大學基礎要求</a:t>
            </a:r>
            <a:r>
              <a:rPr lang="zh-TW"/>
              <a:t>；</a:t>
            </a:r>
            <a:r>
              <a:rPr lang="zh-TW">
                <a:solidFill>
                  <a:srgbClr val="EAD1DC"/>
                </a:solidFill>
              </a:rPr>
              <a:t>學生多元出路</a:t>
            </a:r>
            <a:r>
              <a:rPr lang="zh-TW"/>
              <a:t>；</a:t>
            </a:r>
            <a:br>
              <a:rPr lang="zh-TW"/>
            </a:br>
            <a:r>
              <a:rPr lang="zh-TW">
                <a:solidFill>
                  <a:srgbClr val="CFE2F3"/>
                </a:solidFill>
              </a:rPr>
              <a:t>志願興趣選擇</a:t>
            </a:r>
            <a:r>
              <a:rPr lang="zh-TW"/>
              <a:t>。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2024-2025</a:t>
            </a:r>
            <a:r>
              <a:rPr lang="zh-TW"/>
              <a:t>學年高中規劃</a:t>
            </a:r>
            <a:endParaRPr/>
          </a:p>
        </p:txBody>
      </p:sp>
      <p:graphicFrame>
        <p:nvGraphicFramePr>
          <p:cNvPr id="130" name="Google Shape;130;p24"/>
          <p:cNvGraphicFramePr/>
          <p:nvPr/>
        </p:nvGraphicFramePr>
        <p:xfrm>
          <a:off x="311700" y="1093850"/>
          <a:ext cx="8520600" cy="4053630"/>
        </p:xfrm>
        <a:graphic>
          <a:graphicData uri="http://schemas.openxmlformats.org/drawingml/2006/table">
            <a:tbl>
              <a:tblPr>
                <a:noFill/>
                <a:tableStyleId>{0B1E47D9-6D1D-4651-99E9-01BB58D17689}</a:tableStyleId>
              </a:tblPr>
              <a:tblGrid>
                <a:gridCol w="2558125"/>
                <a:gridCol w="5962475"/>
              </a:tblGrid>
              <a:tr h="554275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核心科目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中國語文科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</a:tr>
              <a:tr h="55427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英國語文科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</a:tr>
              <a:tr h="55427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數學科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</a:tr>
              <a:tr h="55427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公民與社會發展科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</a:tr>
              <a:tr h="5542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選修科（一）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</a:tr>
              <a:tr h="5542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選修科（二）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</a:tr>
              <a:tr h="5542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選修科（三）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370025"/>
            <a:ext cx="8520600" cy="8010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2023-2024</a:t>
            </a:r>
            <a:r>
              <a:rPr lang="zh-TW"/>
              <a:t>學年高中規劃</a:t>
            </a:r>
            <a:endParaRPr/>
          </a:p>
        </p:txBody>
      </p:sp>
      <p:graphicFrame>
        <p:nvGraphicFramePr>
          <p:cNvPr id="137" name="Google Shape;137;p25"/>
          <p:cNvGraphicFramePr/>
          <p:nvPr/>
        </p:nvGraphicFramePr>
        <p:xfrm>
          <a:off x="311700" y="117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{0B1E47D9-6D1D-4651-99E9-01BB58D17689}</a:tableStyleId>
              </a:tblPr>
              <a:tblGrid>
                <a:gridCol w="2216075"/>
                <a:gridCol w="6304525"/>
              </a:tblGrid>
              <a:tr h="83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700"/>
                        <a:t>選修科（一）</a:t>
                      </a:r>
                      <a:endParaRPr sz="2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化學、資訊及通訊科技、</a:t>
                      </a:r>
                      <a:endParaRPr sz="2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旅遊與款款、中史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  <a:tr h="670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700"/>
                        <a:t>選修科（二）</a:t>
                      </a:r>
                      <a:endParaRPr sz="2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視藝、地理、</a:t>
                      </a:r>
                      <a:endParaRPr sz="2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企業會計與財務管理、生物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  <a:tr h="1960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選修科</a:t>
                      </a:r>
                      <a:endParaRPr sz="2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（三）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物理、數學(延伸部分)單元2</a:t>
                      </a:r>
                      <a:endParaRPr sz="2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APL01</a:t>
                      </a:r>
                      <a:r>
                        <a:rPr lang="zh-TW" sz="2600"/>
                        <a:t>電腦遊戲及動畫設計</a:t>
                      </a:r>
                      <a:endParaRPr sz="2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APL02</a:t>
                      </a:r>
                      <a:r>
                        <a:rPr lang="zh-TW" sz="2600"/>
                        <a:t>西式食品製作</a:t>
                      </a:r>
                      <a:endParaRPr sz="2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AP03</a:t>
                      </a:r>
                      <a:r>
                        <a:rPr lang="zh-TW" sz="2600"/>
                        <a:t>酒店營運</a:t>
                      </a:r>
                      <a:endParaRPr sz="2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</a:tbl>
          </a:graphicData>
        </a:graphic>
      </p:graphicFrame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拓展學生多元選擇：</a:t>
            </a:r>
            <a:endParaRPr sz="36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APL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應用學習課程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(與外間大專院校合辦)</a:t>
            </a:r>
            <a:endParaRPr sz="4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 rotWithShape="1">
          <a:blip r:embed="rId3">
            <a:alphaModFix/>
          </a:blip>
          <a:srcRect l="28646" t="11813" r="5089" b="64071"/>
          <a:stretch/>
        </p:blipFill>
        <p:spPr>
          <a:xfrm>
            <a:off x="0" y="699375"/>
            <a:ext cx="9143999" cy="374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 l="29706" t="26306" r="35783" b="71158"/>
          <a:stretch/>
        </p:blipFill>
        <p:spPr>
          <a:xfrm>
            <a:off x="0" y="1577450"/>
            <a:ext cx="9143999" cy="75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 rotWithShape="1">
          <a:blip r:embed="rId3">
            <a:alphaModFix/>
          </a:blip>
          <a:srcRect l="59084" t="26637" r="6405" b="71208"/>
          <a:stretch/>
        </p:blipFill>
        <p:spPr>
          <a:xfrm>
            <a:off x="266062" y="2303275"/>
            <a:ext cx="8611876" cy="60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 l="29785" t="28474" r="60506" b="69874"/>
          <a:stretch/>
        </p:blipFill>
        <p:spPr>
          <a:xfrm>
            <a:off x="266050" y="2908150"/>
            <a:ext cx="2422425" cy="46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15</a:t>
            </a:fld>
            <a:endParaRPr/>
          </a:p>
        </p:txBody>
      </p:sp>
      <p:graphicFrame>
        <p:nvGraphicFramePr>
          <p:cNvPr id="159" name="Google Shape;159;p28"/>
          <p:cNvGraphicFramePr/>
          <p:nvPr/>
        </p:nvGraphicFramePr>
        <p:xfrm>
          <a:off x="311700" y="656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{0B1E47D9-6D1D-4651-99E9-01BB58D17689}</a:tableStyleId>
              </a:tblPr>
              <a:tblGrid>
                <a:gridCol w="2848575"/>
                <a:gridCol w="5672025"/>
              </a:tblGrid>
              <a:tr h="3830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選修科（三）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900"/>
                        <a:t>物理、M2</a:t>
                      </a:r>
                      <a:endParaRPr sz="29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APL01</a:t>
                      </a:r>
                      <a:r>
                        <a:rPr lang="zh-TW" sz="3600"/>
                        <a:t>電腦遊戲及動畫設計</a:t>
                      </a:r>
                      <a:endParaRPr sz="3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APL02</a:t>
                      </a:r>
                      <a:r>
                        <a:rPr lang="zh-TW" sz="3600"/>
                        <a:t>西式食品製作</a:t>
                      </a:r>
                      <a:endParaRPr sz="3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AP03</a:t>
                      </a:r>
                      <a:r>
                        <a:rPr lang="zh-TW" sz="3600"/>
                        <a:t>酒店營運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 rotWithShape="1">
          <a:blip r:embed="rId3">
            <a:alphaModFix/>
          </a:blip>
          <a:srcRect l="17280" t="25909" r="42790" b="55277"/>
          <a:stretch/>
        </p:blipFill>
        <p:spPr>
          <a:xfrm>
            <a:off x="0" y="0"/>
            <a:ext cx="9143999" cy="484793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 l="17968" t="17040" r="42789" b="60400"/>
          <a:stretch/>
        </p:blipFill>
        <p:spPr>
          <a:xfrm>
            <a:off x="596575" y="0"/>
            <a:ext cx="795083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50" y="0"/>
            <a:ext cx="81780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567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/>
          <p:nvPr/>
        </p:nvSpPr>
        <p:spPr>
          <a:xfrm>
            <a:off x="2829150" y="3204500"/>
            <a:ext cx="3485700" cy="1110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>
                <a:latin typeface="Source Code Pro"/>
                <a:ea typeface="Source Code Pro"/>
                <a:cs typeface="Source Code Pro"/>
                <a:sym typeface="Source Code Pro"/>
              </a:rPr>
              <a:t>取。捨</a:t>
            </a:r>
            <a:endParaRPr sz="7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207200" cy="4090800"/>
          </a:xfrm>
          <a:prstGeom prst="rect">
            <a:avLst/>
          </a:prstGeom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899999" lvl="0" indent="-533399" algn="l" rtl="0">
              <a:spcBef>
                <a:spcPts val="0"/>
              </a:spcBef>
              <a:spcAft>
                <a:spcPts val="0"/>
              </a:spcAft>
              <a:buSzPts val="4800"/>
              <a:buFont typeface="DFKai-SB"/>
              <a:buAutoNum type="arabicPeriod"/>
            </a:pPr>
            <a:r>
              <a:rPr lang="zh-TW" sz="4800">
                <a:latin typeface="DFKai-SB"/>
                <a:ea typeface="DFKai-SB"/>
                <a:cs typeface="DFKai-SB"/>
                <a:sym typeface="DFKai-SB"/>
              </a:rPr>
              <a:t>本校高中課程架構</a:t>
            </a:r>
            <a:endParaRPr sz="4800">
              <a:latin typeface="DFKai-SB"/>
              <a:ea typeface="DFKai-SB"/>
              <a:cs typeface="DFKai-SB"/>
              <a:sym typeface="DFKai-SB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latin typeface="DFKai-SB"/>
                <a:ea typeface="DFKai-SB"/>
                <a:cs typeface="DFKai-SB"/>
                <a:sym typeface="DFKai-SB"/>
              </a:rPr>
              <a:t> 核心科目 / 選修科目</a:t>
            </a:r>
            <a:endParaRPr sz="4800">
              <a:latin typeface="DFKai-SB"/>
              <a:ea typeface="DFKai-SB"/>
              <a:cs typeface="DFKai-SB"/>
              <a:sym typeface="DFKai-SB"/>
            </a:endParaRPr>
          </a:p>
          <a:p>
            <a:pPr marL="899999" lvl="0" indent="-533399" algn="l" rtl="0">
              <a:spcBef>
                <a:spcPts val="0"/>
              </a:spcBef>
              <a:spcAft>
                <a:spcPts val="0"/>
              </a:spcAft>
              <a:buSzPts val="4800"/>
              <a:buFont typeface="DFKai-SB"/>
              <a:buAutoNum type="arabicPeriod"/>
            </a:pPr>
            <a:r>
              <a:rPr lang="zh-TW" sz="4800">
                <a:latin typeface="DFKai-SB"/>
                <a:ea typeface="DFKai-SB"/>
                <a:cs typeface="DFKai-SB"/>
                <a:sym typeface="DFKai-SB"/>
              </a:rPr>
              <a:t>選科原則</a:t>
            </a:r>
            <a:endParaRPr sz="4800">
              <a:latin typeface="DFKai-SB"/>
              <a:ea typeface="DFKai-SB"/>
              <a:cs typeface="DFKai-SB"/>
              <a:sym typeface="DFKai-SB"/>
            </a:endParaRPr>
          </a:p>
          <a:p>
            <a:pPr marL="899999" lvl="0" indent="-533399" algn="l" rtl="0">
              <a:spcBef>
                <a:spcPts val="0"/>
              </a:spcBef>
              <a:spcAft>
                <a:spcPts val="0"/>
              </a:spcAft>
              <a:buSzPts val="4800"/>
              <a:buFont typeface="DFKai-SB"/>
              <a:buAutoNum type="arabicPeriod"/>
            </a:pPr>
            <a:r>
              <a:rPr lang="zh-TW" sz="4800">
                <a:latin typeface="DFKai-SB"/>
                <a:ea typeface="DFKai-SB"/>
                <a:cs typeface="DFKai-SB"/>
                <a:sym typeface="DFKai-SB"/>
              </a:rPr>
              <a:t>選科流程</a:t>
            </a:r>
            <a:endParaRPr sz="4800">
              <a:latin typeface="DFKai-SB"/>
              <a:ea typeface="DFKai-SB"/>
              <a:cs typeface="DFKai-SB"/>
              <a:sym typeface="DFKai-SB"/>
            </a:endParaRPr>
          </a:p>
          <a:p>
            <a:pPr marL="899999" lvl="0" indent="-533399" algn="l" rtl="0">
              <a:spcBef>
                <a:spcPts val="0"/>
              </a:spcBef>
              <a:spcAft>
                <a:spcPts val="0"/>
              </a:spcAft>
              <a:buSzPts val="4800"/>
              <a:buFont typeface="DFKai-SB"/>
              <a:buAutoNum type="arabicPeriod"/>
            </a:pPr>
            <a:r>
              <a:rPr lang="zh-TW" sz="4800">
                <a:latin typeface="DFKai-SB"/>
                <a:ea typeface="DFKai-SB"/>
                <a:cs typeface="DFKai-SB"/>
                <a:sym typeface="DFKai-SB"/>
              </a:rPr>
              <a:t>注意事項</a:t>
            </a:r>
            <a:endParaRPr sz="48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高中生涯規劃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參考：</a:t>
            </a:r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  <p:graphicFrame>
        <p:nvGraphicFramePr>
          <p:cNvPr id="196" name="Google Shape;196;p34"/>
          <p:cNvGraphicFramePr/>
          <p:nvPr/>
        </p:nvGraphicFramePr>
        <p:xfrm>
          <a:off x="0" y="-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{0B1E47D9-6D1D-4651-99E9-01BB58D17689}</a:tableStyleId>
              </a:tblPr>
              <a:tblGrid>
                <a:gridCol w="4557025"/>
                <a:gridCol w="4557025"/>
              </a:tblGrid>
              <a:tr h="44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選科組合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大學可修讀課程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4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物理＋生物＋化學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理學士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護理學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中醫學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4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資通＋生物＋化學/M1/M2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理學士(電腦科學)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電機工程系工學士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化學＋物理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工學士(材料科學及工程)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生物＋化學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獸醫學學士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4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中史＋地理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文學士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社會科學學士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視藝＋資通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設計學文學士組合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地理＋物理＋化學/M1/M2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地球與環境科學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7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企計＋M1/M2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金融科技學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旅款＋企計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商學士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327900" cy="4090800"/>
          </a:xfrm>
          <a:prstGeom prst="rect">
            <a:avLst/>
          </a:prstGeom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7個選科常見問題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2" name="Google Shape;20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body" idx="1"/>
          </p:nvPr>
        </p:nvSpPr>
        <p:spPr>
          <a:xfrm>
            <a:off x="311700" y="457200"/>
            <a:ext cx="8520600" cy="41118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9144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zh-TW" sz="3400"/>
              <a:t>選科應該考慮將來工作?</a:t>
            </a:r>
            <a:endParaRPr sz="3400"/>
          </a:p>
          <a:p>
            <a:pPr marL="9144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zh-TW" sz="3400"/>
              <a:t>選科應以什麼為考量?</a:t>
            </a:r>
            <a:endParaRPr sz="3400"/>
          </a:p>
          <a:p>
            <a:pPr marL="9144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zh-TW" sz="3400"/>
              <a:t>哪一科最容易?</a:t>
            </a:r>
            <a:endParaRPr sz="3400"/>
          </a:p>
          <a:p>
            <a:pPr marL="9144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zh-TW" sz="3400"/>
              <a:t>學科有沒有其他要求?</a:t>
            </a:r>
            <a:endParaRPr sz="3400"/>
          </a:p>
          <a:p>
            <a:pPr marL="9144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zh-TW" sz="3400"/>
              <a:t>結伴選科?</a:t>
            </a:r>
            <a:endParaRPr sz="3400"/>
          </a:p>
          <a:p>
            <a:pPr marL="9144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zh-TW" sz="3400"/>
              <a:t>APL有什麼優勢?</a:t>
            </a:r>
            <a:endParaRPr sz="3400"/>
          </a:p>
          <a:p>
            <a:pPr marL="9144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zh-TW" sz="3400"/>
              <a:t>選錯退修?</a:t>
            </a:r>
            <a:endParaRPr sz="3400"/>
          </a:p>
        </p:txBody>
      </p:sp>
      <p:sp>
        <p:nvSpPr>
          <p:cNvPr id="208" name="Google Shape;20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457200" lvl="0" indent="-261199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Code Pro"/>
              <a:buAutoNum type="arabicPeriod"/>
            </a:pPr>
            <a:r>
              <a:rPr lang="zh-TW" sz="4000" b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選科應該考慮將來工作?</a:t>
            </a:r>
            <a:endParaRPr sz="4000"/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/>
              <a:t>不一定。</a:t>
            </a:r>
            <a:endParaRPr sz="5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5000"/>
              <a:t>目標會隨年日改變，由中三決定將來工作未必準確。</a:t>
            </a:r>
            <a:endParaRPr sz="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457200" lvl="0" indent="-261199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Code Pro"/>
              <a:buAutoNum type="arabicPeriod" startAt="2"/>
            </a:pPr>
            <a:r>
              <a:rPr lang="zh-TW" sz="4000" b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選科應以什麼為考量?</a:t>
            </a:r>
            <a:endParaRPr sz="4000"/>
          </a:p>
        </p:txBody>
      </p:sp>
      <p:sp>
        <p:nvSpPr>
          <p:cNvPr id="222" name="Google Shape;222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B6D7A8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6000"/>
              <a:t>興趣、能力、價值觀</a:t>
            </a:r>
            <a:endParaRPr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457200" lvl="0" indent="-261199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Code Pro"/>
              <a:buAutoNum type="arabicPeriod" startAt="3"/>
            </a:pPr>
            <a:r>
              <a:rPr lang="zh-TW" sz="4000" b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哪一科最容易?</a:t>
            </a:r>
            <a:endParaRPr sz="4000"/>
          </a:p>
        </p:txBody>
      </p:sp>
      <p:sp>
        <p:nvSpPr>
          <p:cNvPr id="229" name="Google Shape;229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沒有一科「容易」，更沒有「最容易」。</a:t>
            </a:r>
            <a:endParaRPr sz="3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600"/>
              <a:t>沒有一科是沒有書寫的要求；</a:t>
            </a:r>
            <a:endParaRPr sz="3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3600"/>
              <a:t>沒有一科是沒有數理運算的要求。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4CCCC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457200" lvl="0" indent="-261199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Code Pro"/>
              <a:buAutoNum type="arabicPeriod" startAt="4"/>
            </a:pPr>
            <a:r>
              <a:rPr lang="zh-TW" sz="4000" b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學科有沒有其他要求?</a:t>
            </a:r>
            <a:endParaRPr sz="4000"/>
          </a:p>
        </p:txBody>
      </p:sp>
      <p:sp>
        <p:nvSpPr>
          <p:cNvPr id="236" name="Google Shape;236;p4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EA9999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700">
                <a:solidFill>
                  <a:schemeClr val="lt1"/>
                </a:solidFill>
              </a:rPr>
              <a:t>部分科目會對語言/數學有特別的要求。</a:t>
            </a:r>
            <a:endParaRPr sz="3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700">
                <a:solidFill>
                  <a:schemeClr val="lt1"/>
                </a:solidFill>
              </a:rPr>
              <a:t>例子：中史→中文</a:t>
            </a:r>
            <a:endParaRPr sz="3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3700">
                <a:solidFill>
                  <a:schemeClr val="lt1"/>
                </a:solidFill>
              </a:rPr>
              <a:t>     旅款→地理、生社、中文</a:t>
            </a:r>
            <a:endParaRPr sz="3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3700">
                <a:solidFill>
                  <a:schemeClr val="lt1"/>
                </a:solidFill>
              </a:rPr>
              <a:t>     物理→數學</a:t>
            </a:r>
            <a:endParaRPr sz="3700">
              <a:solidFill>
                <a:schemeClr val="lt1"/>
              </a:solidFill>
            </a:endParaRPr>
          </a:p>
        </p:txBody>
      </p:sp>
      <p:sp>
        <p:nvSpPr>
          <p:cNvPr id="237" name="Google Shape;23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457200" lvl="0" indent="-261199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Code Pro"/>
              <a:buAutoNum type="arabicPeriod" startAt="5"/>
            </a:pPr>
            <a:r>
              <a:rPr lang="zh-TW" sz="4000" b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結伴選科?</a:t>
            </a:r>
            <a:endParaRPr sz="4000"/>
          </a:p>
        </p:txBody>
      </p:sp>
      <p:sp>
        <p:nvSpPr>
          <p:cNvPr id="243" name="Google Shape;243;p4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8000">
                <a:solidFill>
                  <a:srgbClr val="FF0000"/>
                </a:solidFill>
              </a:rPr>
              <a:t>千萬不要！</a:t>
            </a:r>
            <a:endParaRPr sz="8000">
              <a:solidFill>
                <a:srgbClr val="FF0000"/>
              </a:solidFill>
            </a:endParaRPr>
          </a:p>
        </p:txBody>
      </p:sp>
      <p:sp>
        <p:nvSpPr>
          <p:cNvPr id="244" name="Google Shape;24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E6B8A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2015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Code Pro"/>
              <a:buAutoNum type="arabicPeriod" startAt="6"/>
            </a:pPr>
            <a:r>
              <a:rPr lang="zh-TW" sz="3400" b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APL有什麼優勢?</a:t>
            </a:r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DD7E6B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</a:rPr>
              <a:t>提供現時學校課程以外的學習平台</a:t>
            </a:r>
            <a:endParaRPr sz="2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探究學習的取向及職業抱負</a:t>
            </a:r>
            <a:endParaRPr sz="2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發展與職業相關的能力</a:t>
            </a:r>
            <a:endParaRPr sz="2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有機會取得資歷認可，繼續升學及就業作好準備</a:t>
            </a:r>
            <a:b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(E.g.衛生督導員證書)</a:t>
            </a:r>
            <a:endParaRPr sz="2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完成所有課業及出席率達80%即可獲得DSE 「達標」或以上成績。</a:t>
            </a:r>
            <a:endParaRPr sz="2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1" name="Google Shape;25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1. 2024-2027</a:t>
            </a:r>
            <a:r>
              <a:rPr lang="zh-TW"/>
              <a:t>學年高中課程架構</a:t>
            </a:r>
            <a:endParaRPr/>
          </a:p>
        </p:txBody>
      </p:sp>
      <p:graphicFrame>
        <p:nvGraphicFramePr>
          <p:cNvPr id="69" name="Google Shape;69;p15"/>
          <p:cNvGraphicFramePr/>
          <p:nvPr/>
        </p:nvGraphicFramePr>
        <p:xfrm>
          <a:off x="311700" y="1093850"/>
          <a:ext cx="8520600" cy="4053630"/>
        </p:xfrm>
        <a:graphic>
          <a:graphicData uri="http://schemas.openxmlformats.org/drawingml/2006/table">
            <a:tbl>
              <a:tblPr>
                <a:noFill/>
                <a:tableStyleId>{0B1E47D9-6D1D-4651-99E9-01BB58D17689}</a:tableStyleId>
              </a:tblPr>
              <a:tblGrid>
                <a:gridCol w="2558125"/>
                <a:gridCol w="5962475"/>
              </a:tblGrid>
              <a:tr h="554275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核心科目</a:t>
                      </a:r>
                      <a:endParaRPr sz="2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中國語文科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</a:tr>
              <a:tr h="55427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英國語文科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</a:tr>
              <a:tr h="55427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數學科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</a:tr>
              <a:tr h="55427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公民與社會發展科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</a:tr>
              <a:tr h="5542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選修科（一）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</a:tr>
              <a:tr h="5542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選修科（二）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</a:tr>
              <a:tr h="5542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選修科（三）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20150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ource Code Pro"/>
              <a:buAutoNum type="arabicPeriod" startAt="7"/>
            </a:pPr>
            <a:r>
              <a:rPr lang="zh-TW" sz="3400" b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選錯退修?</a:t>
            </a:r>
            <a:endParaRPr/>
          </a:p>
        </p:txBody>
      </p:sp>
      <p:sp>
        <p:nvSpPr>
          <p:cNvPr id="257" name="Google Shape;257;p4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/>
              <a:t>中六級</a:t>
            </a:r>
            <a:endParaRPr sz="48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4800"/>
              <a:t>按學校情況決定退修人數</a:t>
            </a:r>
            <a:endParaRPr sz="48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800" b="1"/>
              <a:t>退修不是空堂／轉科</a:t>
            </a:r>
            <a:endParaRPr sz="4800" b="1"/>
          </a:p>
        </p:txBody>
      </p:sp>
      <p:sp>
        <p:nvSpPr>
          <p:cNvPr id="258" name="Google Shape;25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問答環節</a:t>
            </a:r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31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370025"/>
            <a:ext cx="8520600" cy="8010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1. 2024-2027</a:t>
            </a:r>
            <a:r>
              <a:rPr lang="zh-TW"/>
              <a:t>學年高中課程架構</a:t>
            </a:r>
            <a:endParaRPr/>
          </a:p>
        </p:txBody>
      </p:sp>
      <p:graphicFrame>
        <p:nvGraphicFramePr>
          <p:cNvPr id="76" name="Google Shape;76;p16"/>
          <p:cNvGraphicFramePr/>
          <p:nvPr/>
        </p:nvGraphicFramePr>
        <p:xfrm>
          <a:off x="311700" y="1171025"/>
          <a:ext cx="8520600" cy="3911535"/>
        </p:xfrm>
        <a:graphic>
          <a:graphicData uri="http://schemas.openxmlformats.org/drawingml/2006/table">
            <a:tbl>
              <a:tblPr>
                <a:noFill/>
                <a:tableStyleId>{0B1E47D9-6D1D-4651-99E9-01BB58D17689}</a:tableStyleId>
              </a:tblPr>
              <a:tblGrid>
                <a:gridCol w="2216075"/>
                <a:gridCol w="6304525"/>
              </a:tblGrid>
              <a:tr h="83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700"/>
                        <a:t>選修科（一）</a:t>
                      </a:r>
                      <a:endParaRPr sz="2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化學、資訊及通訊科技、</a:t>
                      </a:r>
                      <a:endParaRPr sz="2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旅遊與款款、中史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  <a:tr h="670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700"/>
                        <a:t>選修科（二）</a:t>
                      </a:r>
                      <a:endParaRPr sz="27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視藝、地理、</a:t>
                      </a:r>
                      <a:endParaRPr sz="2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企業會計與財務管理、生物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  <a:tr h="1960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選修科</a:t>
                      </a:r>
                      <a:endParaRPr sz="2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（三）</a:t>
                      </a:r>
                      <a:endParaRPr sz="26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FA8D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600"/>
                        <a:t>物理、數學(延伸部分)單元2</a:t>
                      </a:r>
                      <a:endParaRPr sz="2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APL01</a:t>
                      </a:r>
                      <a:r>
                        <a:rPr lang="zh-TW" sz="2600"/>
                        <a:t>電腦遊戲及動畫設計</a:t>
                      </a:r>
                      <a:endParaRPr sz="2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APL02</a:t>
                      </a:r>
                      <a:r>
                        <a:rPr lang="zh-TW" sz="2600"/>
                        <a:t>西式食品製作</a:t>
                      </a:r>
                      <a:endParaRPr sz="2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</a:rPr>
                        <a:t>AP03</a:t>
                      </a:r>
                      <a:r>
                        <a:rPr lang="zh-TW" sz="2600"/>
                        <a:t>酒店營運</a:t>
                      </a:r>
                      <a:endParaRPr sz="2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</a:tbl>
          </a:graphicData>
        </a:graphic>
      </p:graphicFrame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1. 2024-2027</a:t>
            </a:r>
            <a:r>
              <a:rPr lang="zh-TW"/>
              <a:t>學年高中課程架構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311700" y="1215000"/>
            <a:ext cx="7059900" cy="31707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zh-TW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部分科目設有校本評核 (SBA)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zh-TW"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指在日常學與教過程中，由學校任課教師評核學生的表現，而學生亦可從教師的回饋中了解自己的強項與弱點。</a:t>
            </a:r>
            <a:endParaRPr sz="2200" b="0" i="0" u="none" strike="noStrike" cap="none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zh-TW" sz="22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所有學校考生須完成有關科目的校本評核，分數亦會計入其文憑試的成績。</a:t>
            </a:r>
            <a:endParaRPr sz="2200" b="0" i="0" u="none" strike="noStrike" cap="none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zh-TW" sz="20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✅減少對公開考試成績的依賴 </a:t>
            </a:r>
            <a:endParaRPr sz="2000" b="0" i="0" u="none" strike="noStrike" cap="none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zh-TW" sz="20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✅有助提升學生自信心及學習興趣</a:t>
            </a:r>
            <a:endParaRPr sz="2000" b="0" i="0" u="none" strike="noStrike" cap="none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zh-TW" sz="2000" b="0" i="0" u="none" strike="noStrike" cap="non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✅鼓勵自主學習</a:t>
            </a:r>
            <a:endParaRPr sz="2000" b="0" i="0" u="none" strike="noStrike" cap="none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431300" y="3228000"/>
            <a:ext cx="4712700" cy="1521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9FF66"/>
              </a:buClr>
              <a:buSzPts val="2800"/>
              <a:buFont typeface="Calibri"/>
              <a:buNone/>
            </a:pPr>
            <a:r>
              <a:rPr lang="zh-TW" sz="2100" b="1" i="0" u="none" strike="noStrike" cap="none">
                <a:solidFill>
                  <a:srgbClr val="00E4A8"/>
                </a:solidFill>
                <a:latin typeface="Calibri"/>
                <a:ea typeface="Calibri"/>
                <a:cs typeface="Calibri"/>
                <a:sym typeface="Calibri"/>
              </a:rPr>
              <a:t>設有校本評核 (SBA)的科目包括︰</a:t>
            </a:r>
            <a:endParaRPr sz="2100" b="1" i="0" u="none" strike="noStrike" cap="none">
              <a:solidFill>
                <a:srgbClr val="00E4A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9FF66"/>
              </a:buClr>
              <a:buSzPts val="2800"/>
              <a:buFont typeface="Calibri"/>
              <a:buNone/>
            </a:pPr>
            <a:r>
              <a:rPr lang="zh-TW" sz="2100" b="1" i="0" u="none" strike="noStrike" cap="non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中國語文，英國語文， </a:t>
            </a:r>
            <a:endParaRPr sz="2100" b="1" i="0" u="none" strike="noStrike" cap="none">
              <a:solidFill>
                <a:srgbClr val="99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9FF66"/>
              </a:buClr>
              <a:buSzPts val="2800"/>
              <a:buFont typeface="Calibri"/>
              <a:buNone/>
            </a:pPr>
            <a:r>
              <a:rPr lang="zh-TW" sz="2100" b="1" i="0" u="none" strike="noStrike" cap="non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生物，化學，物理，</a:t>
            </a:r>
            <a:endParaRPr sz="2100" b="1" i="0" u="none" strike="noStrike" cap="none">
              <a:solidFill>
                <a:srgbClr val="99FF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9FF66"/>
              </a:buClr>
              <a:buSzPts val="2800"/>
              <a:buFont typeface="Calibri"/>
              <a:buNone/>
            </a:pPr>
            <a:r>
              <a:rPr lang="zh-TW" sz="2100" b="1" i="0" u="none" strike="noStrike" cap="non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資訊及通訊科技，視覺藝術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2. 選科原則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arenR"/>
            </a:pP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學生意願。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arenR"/>
            </a:pP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學生成績。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arenR"/>
            </a:pP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如選修科報讀人數超過科目上限，將按下表之標準計算並作排名。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arenR"/>
            </a:pP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若選修三中數學（延伸部分）單元二報讀或取錄之人數不足五位，該選修科會於翌學年取消，獲取錄之學生會自動轉為修讀選修三中第二意願之科目。</a:t>
            </a:r>
            <a:endParaRPr sz="2400"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226475" y="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2. 選科原則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  <p:graphicFrame>
        <p:nvGraphicFramePr>
          <p:cNvPr id="99" name="Google Shape;99;p19"/>
          <p:cNvGraphicFramePr/>
          <p:nvPr/>
        </p:nvGraphicFramePr>
        <p:xfrm>
          <a:off x="1227787" y="732637"/>
          <a:ext cx="7244675" cy="4324225"/>
        </p:xfrm>
        <a:graphic>
          <a:graphicData uri="http://schemas.openxmlformats.org/drawingml/2006/table">
            <a:tbl>
              <a:tblPr>
                <a:noFill/>
                <a:tableStyleId>{5F14F6EB-3E97-4A93-8460-9E8D72C683A2}</a:tableStyleId>
              </a:tblPr>
              <a:tblGrid>
                <a:gridCol w="882750"/>
                <a:gridCol w="2202450"/>
                <a:gridCol w="4159475"/>
              </a:tblGrid>
              <a:tr h="256025">
                <a:tc gridSpan="2">
                  <a:txBody>
                    <a:bodyPr/>
                    <a:lstStyle/>
                    <a:p>
                      <a:pPr marL="346075" marR="0" lvl="0" indent="-3460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選修科目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6075" marR="0" lvl="0" indent="-3460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按中三科目分數計算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</a:tr>
              <a:tr h="238200">
                <a:tc rowSpan="5">
                  <a:txBody>
                    <a:bodyPr/>
                    <a:lstStyle/>
                    <a:p>
                      <a:pPr marL="346075" marR="0" lvl="0" indent="-3460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選</a:t>
                      </a:r>
                      <a:endParaRPr sz="1500" u="none" strike="noStrike" cap="none"/>
                    </a:p>
                    <a:p>
                      <a:pPr marL="346075" marR="0" lvl="0" indent="-3460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修</a:t>
                      </a:r>
                      <a:endParaRPr sz="1500" u="none" strike="noStrike" cap="none"/>
                    </a:p>
                    <a:p>
                      <a:pPr marL="346075" marR="0" lvl="0" indent="-3460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25241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化學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化學</a:t>
                      </a: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和數學 (比重為1：1)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</a:tr>
              <a:tr h="262850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6075" marR="0" lvl="0" indent="-25241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資訊及通訊科技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電腦和數學 (比重為1：1)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</a:tr>
              <a:tr h="44587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6075" marR="0" lvl="0" indent="-25241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旅遊與款待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中國語文、生活與社會和地理 (比重為1：2：2)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</a:tr>
              <a:tr h="26187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36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中國歷史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中國歷史、歷史和中國語文 (比重為2：1：1)</a:t>
                      </a:r>
                      <a:endParaRPr sz="1500" u="none" strike="noStrike" cap="none"/>
                    </a:p>
                  </a:txBody>
                  <a:tcPr marL="66600" marR="6660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</a:tr>
              <a:tr h="21742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</a:tr>
              <a:tr h="238200">
                <a:tc rowSpan="4">
                  <a:txBody>
                    <a:bodyPr/>
                    <a:lstStyle/>
                    <a:p>
                      <a:pPr marL="346075" marR="0" lvl="0" indent="-3460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選</a:t>
                      </a:r>
                      <a:endParaRPr sz="1500" u="none" strike="noStrike" cap="none"/>
                    </a:p>
                    <a:p>
                      <a:pPr marL="346075" marR="0" lvl="0" indent="-3460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修</a:t>
                      </a:r>
                      <a:endParaRPr sz="1500" u="none" strike="noStrike" cap="none"/>
                    </a:p>
                    <a:p>
                      <a:pPr marL="346075" marR="0" lvl="0" indent="-3460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25241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視覺藝術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視覺藝術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</a:tr>
              <a:tr h="262850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6075" marR="0" lvl="0" indent="-25241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地理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地理和中國語文 (比重為2：1)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</a:tr>
              <a:tr h="476400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6075" marR="0" lvl="0" indent="-25241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企業、會計與財務概論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中國語文和生活與社會 (比重為1：1)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</a:tr>
              <a:tr h="26187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生物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生物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</a:tr>
              <a:tr h="6669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選</a:t>
                      </a:r>
                      <a:endParaRPr sz="15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修</a:t>
                      </a:r>
                      <a:endParaRPr sz="15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r>
                        <a:rPr lang="zh-TW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物理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中國語文科、英國語文科和數學科全級首40名（以學生中三級第一、二學期成績，按2：1：2比重計算）</a:t>
                      </a:r>
                      <a:endParaRPr sz="1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  <a:tr h="735700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2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zh-TW" sz="1500" u="none" strike="noStrike" cap="none"/>
                        <a:t>數學(延伸部分)單元二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數學 （學生需要在中三級第一學期考試、第二學期考試及期終考試的平均分達及格分數。）</a:t>
                      </a:r>
                      <a:endParaRPr sz="1500" u="none" strike="noStrike" cap="none"/>
                    </a:p>
                  </a:txBody>
                  <a:tcPr marL="66600" marR="6660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226475" y="3617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3. 選科流程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  <p:graphicFrame>
        <p:nvGraphicFramePr>
          <p:cNvPr id="106" name="Google Shape;106;p20"/>
          <p:cNvGraphicFramePr/>
          <p:nvPr/>
        </p:nvGraphicFramePr>
        <p:xfrm>
          <a:off x="827900" y="1162762"/>
          <a:ext cx="7488225" cy="3894075"/>
        </p:xfrm>
        <a:graphic>
          <a:graphicData uri="http://schemas.openxmlformats.org/drawingml/2006/table">
            <a:tbl>
              <a:tblPr>
                <a:noFill/>
                <a:tableStyleId>{5F14F6EB-3E97-4A93-8460-9E8D72C683A2}</a:tableStyleId>
              </a:tblPr>
              <a:tblGrid>
                <a:gridCol w="2346325"/>
                <a:gridCol w="5141900"/>
              </a:tblGrid>
              <a:tr h="7762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i="0" u="sng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時段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i="0" u="sng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內容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</a:tr>
              <a:tr h="7699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</a:t>
                      </a:r>
                      <a:r>
                        <a:rPr lang="zh-TW" sz="2000"/>
                        <a:t>一</a:t>
                      </a:r>
                      <a:r>
                        <a:rPr lang="zh-TW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學期 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填寫</a:t>
                      </a:r>
                      <a:r>
                        <a:rPr lang="zh-TW" sz="2000"/>
                        <a:t>選修科(三)</a:t>
                      </a:r>
                      <a:r>
                        <a:rPr lang="zh-TW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意願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</a:tr>
              <a:tr h="830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第二學期</a:t>
                      </a:r>
                      <a:r>
                        <a:rPr lang="zh-TW" sz="2000"/>
                        <a:t>考試後</a:t>
                      </a:r>
                      <a:endParaRPr sz="2000"/>
                    </a:p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/>
                        <a:t>5</a:t>
                      </a:r>
                      <a:r>
                        <a:rPr lang="zh-TW" sz="2000">
                          <a:solidFill>
                            <a:srgbClr val="000000"/>
                          </a:solidFill>
                        </a:rPr>
                        <a:t>/2024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派發</a:t>
                      </a:r>
                      <a:r>
                        <a:rPr lang="zh-TW" sz="2000"/>
                        <a:t>選修科(三)</a:t>
                      </a:r>
                      <a:r>
                        <a:rPr lang="zh-TW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結果</a:t>
                      </a:r>
                      <a:endParaRPr sz="1400" u="none" strike="noStrike" cap="none"/>
                    </a:p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(按第一學期及第二學期成績編配)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</a:tr>
              <a:tr h="7699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i="0" u="none" strike="noStrike" cap="none">
                          <a:solidFill>
                            <a:srgbClr val="000000"/>
                          </a:solidFill>
                        </a:rPr>
                        <a:t>第三學期 </a:t>
                      </a:r>
                      <a:endParaRPr sz="2400" i="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rgbClr val="000000"/>
                          </a:solidFill>
                        </a:rPr>
                        <a:t>5/2024</a:t>
                      </a:r>
                      <a:endParaRPr sz="2000" u="none" strike="noStrike" cap="none"/>
                    </a:p>
                  </a:txBody>
                  <a:tcPr marL="91425" marR="91425" marT="45725" marB="45725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000" i="0" u="none" strike="noStrike" cap="none">
                          <a:solidFill>
                            <a:srgbClr val="000000"/>
                          </a:solidFill>
                        </a:rPr>
                        <a:t>填寫</a:t>
                      </a:r>
                      <a:r>
                        <a:rPr lang="zh-TW" sz="2000"/>
                        <a:t>選修科(一)、選修科(二)</a:t>
                      </a:r>
                      <a:r>
                        <a:rPr lang="zh-TW" sz="2000" i="0" u="none" strike="noStrike" cap="none">
                          <a:solidFill>
                            <a:srgbClr val="000000"/>
                          </a:solidFill>
                        </a:rPr>
                        <a:t>意願</a:t>
                      </a:r>
                      <a:endParaRPr sz="2000" u="none" strike="noStrike" cap="none"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</a:tr>
              <a:tr h="7477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strike="noStrike" cap="none">
                          <a:solidFill>
                            <a:srgbClr val="000000"/>
                          </a:solidFill>
                        </a:rPr>
                        <a:t>結業禮當日</a:t>
                      </a:r>
                      <a:endParaRPr sz="2000">
                        <a:solidFill>
                          <a:srgbClr val="000000"/>
                        </a:solidFill>
                      </a:endParaRPr>
                    </a:p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rgbClr val="000000"/>
                          </a:solidFill>
                        </a:rPr>
                        <a:t>(16/7/2024)</a:t>
                      </a:r>
                      <a:endParaRPr sz="2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725" marB="45725" anchor="ctr"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派發選</a:t>
                      </a:r>
                      <a:r>
                        <a:rPr lang="zh-TW" sz="2000"/>
                        <a:t>修科(一)、(二)</a:t>
                      </a:r>
                      <a:r>
                        <a:rPr lang="zh-TW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結果</a:t>
                      </a:r>
                      <a:endParaRPr sz="1400" u="none" strike="noStrike" cap="none"/>
                    </a:p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(按全年成績編配)</a:t>
                      </a:r>
                      <a:endParaRPr sz="1400" u="none" strike="noStrike" cap="none"/>
                    </a:p>
                  </a:txBody>
                  <a:tcPr marL="91425" marR="91425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226475" y="3511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4. 注意事項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457600"/>
            <a:ext cx="8520600" cy="3340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arenR"/>
            </a:pP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選修科(一)、(二)、(三)的配搭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arenR"/>
            </a:pP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選修科(一)、(二)是按全年成績編配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arenR"/>
            </a:pP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填寫意願表 (</a:t>
            </a:r>
            <a:r>
              <a:rPr lang="zh-TW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Google form 連結</a:t>
            </a: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arenR"/>
            </a:pPr>
            <a:r>
              <a:rPr lang="zh-TW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留意截止日期 </a:t>
            </a:r>
            <a:r>
              <a:rPr lang="zh-TW" sz="20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sz="2000" b="1">
                <a:solidFill>
                  <a:srgbClr val="202124"/>
                </a:solidFill>
                <a:latin typeface="DFKai-SB"/>
                <a:ea typeface="DFKai-SB"/>
                <a:cs typeface="DFKai-SB"/>
                <a:sym typeface="DFKai-SB"/>
              </a:rPr>
              <a:t>如學生未能在截止日期前交回意願表，即表示自動放棄是次選科之權利，並將由校方決定學生下學年所修讀的選修科目。</a:t>
            </a:r>
            <a:r>
              <a:rPr lang="zh-TW" sz="20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)</a:t>
            </a:r>
            <a:endParaRPr sz="20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如螢幕大小 (16:9)</PresentationFormat>
  <Paragraphs>224</Paragraphs>
  <Slides>31</Slides>
  <Notes>31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9" baseType="lpstr">
      <vt:lpstr>Amatic SC</vt:lpstr>
      <vt:lpstr>Microsoft JhengHei</vt:lpstr>
      <vt:lpstr>Source Code Pro</vt:lpstr>
      <vt:lpstr>Times New Roman</vt:lpstr>
      <vt:lpstr>DFKai-SB</vt:lpstr>
      <vt:lpstr>Arial</vt:lpstr>
      <vt:lpstr>Calibri</vt:lpstr>
      <vt:lpstr>Beach Day</vt:lpstr>
      <vt:lpstr>中三級家長講座 「高中生涯規劃」</vt:lpstr>
      <vt:lpstr>本校高中課程架構  核心科目 / 選修科目 選科原則 選科流程 注意事項</vt:lpstr>
      <vt:lpstr>1. 2024-2027學年高中課程架構</vt:lpstr>
      <vt:lpstr>1. 2024-2027學年高中課程架構</vt:lpstr>
      <vt:lpstr>1. 2024-2027學年高中課程架構</vt:lpstr>
      <vt:lpstr>2. 選科原則</vt:lpstr>
      <vt:lpstr>2. 選科原則</vt:lpstr>
      <vt:lpstr>3. 選科流程</vt:lpstr>
      <vt:lpstr>4. 注意事項</vt:lpstr>
      <vt:lpstr>高中科目理念： 大學基礎要求；學生多元出路； 志願興趣選擇。</vt:lpstr>
      <vt:lpstr>2024-2025學年高中規劃</vt:lpstr>
      <vt:lpstr>2023-2024學年高中規劃</vt:lpstr>
      <vt:lpstr>拓展學生多元選擇： APL 應用學習課程 (與外間大專院校合辦)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高中生涯規劃 參考：</vt:lpstr>
      <vt:lpstr>PowerPoint 簡報</vt:lpstr>
      <vt:lpstr>7個選科常見問題</vt:lpstr>
      <vt:lpstr>PowerPoint 簡報</vt:lpstr>
      <vt:lpstr>選科應該考慮將來工作?</vt:lpstr>
      <vt:lpstr>選科應以什麼為考量?</vt:lpstr>
      <vt:lpstr>哪一科最容易?</vt:lpstr>
      <vt:lpstr>學科有沒有其他要求?</vt:lpstr>
      <vt:lpstr>結伴選科?</vt:lpstr>
      <vt:lpstr>APL有什麼優勢?</vt:lpstr>
      <vt:lpstr>選錯退修?</vt:lpstr>
      <vt:lpstr>問答環節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中三級家長講座 「高中生涯規劃」</dc:title>
  <cp:lastModifiedBy>倫寶怡</cp:lastModifiedBy>
  <cp:revision>1</cp:revision>
  <dcterms:modified xsi:type="dcterms:W3CDTF">2024-05-02T08:26:38Z</dcterms:modified>
</cp:coreProperties>
</file>